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378" r:id="rId10"/>
    <p:sldId id="264" r:id="rId11"/>
    <p:sldId id="265" r:id="rId12"/>
    <p:sldId id="266" r:id="rId13"/>
    <p:sldId id="268" r:id="rId14"/>
    <p:sldId id="269" r:id="rId15"/>
    <p:sldId id="270" r:id="rId16"/>
    <p:sldId id="369" r:id="rId17"/>
    <p:sldId id="370" r:id="rId18"/>
    <p:sldId id="350" r:id="rId19"/>
    <p:sldId id="346" r:id="rId20"/>
    <p:sldId id="347" r:id="rId21"/>
    <p:sldId id="367" r:id="rId22"/>
    <p:sldId id="348" r:id="rId23"/>
    <p:sldId id="351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9" r:id="rId32"/>
    <p:sldId id="381" r:id="rId33"/>
    <p:sldId id="382" r:id="rId34"/>
    <p:sldId id="383" r:id="rId35"/>
    <p:sldId id="384" r:id="rId36"/>
    <p:sldId id="380" r:id="rId37"/>
    <p:sldId id="385" r:id="rId38"/>
    <p:sldId id="386" r:id="rId39"/>
    <p:sldId id="387" r:id="rId40"/>
    <p:sldId id="388" r:id="rId41"/>
    <p:sldId id="389" r:id="rId42"/>
    <p:sldId id="262" r:id="rId43"/>
    <p:sldId id="391" r:id="rId44"/>
    <p:sldId id="278" r:id="rId45"/>
    <p:sldId id="395" r:id="rId46"/>
    <p:sldId id="293" r:id="rId47"/>
    <p:sldId id="392" r:id="rId48"/>
    <p:sldId id="398" r:id="rId49"/>
    <p:sldId id="397" r:id="rId50"/>
    <p:sldId id="402" r:id="rId51"/>
    <p:sldId id="403" r:id="rId52"/>
    <p:sldId id="399" r:id="rId53"/>
    <p:sldId id="404" r:id="rId54"/>
    <p:sldId id="405" r:id="rId55"/>
    <p:sldId id="302" r:id="rId56"/>
    <p:sldId id="303" r:id="rId57"/>
    <p:sldId id="304" r:id="rId58"/>
    <p:sldId id="400" r:id="rId59"/>
    <p:sldId id="406" r:id="rId60"/>
    <p:sldId id="407" r:id="rId61"/>
    <p:sldId id="408" r:id="rId62"/>
    <p:sldId id="409" r:id="rId63"/>
    <p:sldId id="410" r:id="rId64"/>
    <p:sldId id="401" r:id="rId65"/>
    <p:sldId id="314" r:id="rId66"/>
    <p:sldId id="31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737"/>
  </p:normalViewPr>
  <p:slideViewPr>
    <p:cSldViewPr snapToGrid="0" snapToObjects="1">
      <p:cViewPr varScale="1">
        <p:scale>
          <a:sx n="97" d="100"/>
          <a:sy n="97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F4F74-16E3-DD4D-B08F-9006FE2E1B5A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C9C0C-3192-6F43-96A8-77BA114BF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1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F39EC9-731C-0742-9A24-C81E6B3C54D6}" type="slidenum">
              <a:rPr lang="en-US"/>
              <a:pPr eaLnBrk="1" hangingPunct="1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2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D3A295-AD58-4742-A65F-17EF3E5472C5}" type="slidenum">
              <a:rPr lang="en-US"/>
              <a:pPr eaLnBrk="1" hangingPunct="1"/>
              <a:t>43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E574CD-0756-D440-B839-798A5CED8F3C}" type="slidenum">
              <a:rPr lang="en-US"/>
              <a:pPr eaLnBrk="1" hangingPunct="1"/>
              <a:t>46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35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E574CD-0756-D440-B839-798A5CED8F3C}" type="slidenum">
              <a:rPr lang="en-US"/>
              <a:pPr eaLnBrk="1" hangingPunct="1"/>
              <a:t>47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352FE37-B31F-6340-AC1F-21FE1B8B14A5}" type="slidenum">
              <a:rPr lang="en-US"/>
              <a:pPr eaLnBrk="1" hangingPunct="1"/>
              <a:t>55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1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Nothofagus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15D3C-C239-AC4F-A6D8-A740D4294C4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3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4CD-5E09-DB4D-9A23-9DB4F23D0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76F48-F9B6-BB4D-AE31-1BBED9DE8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098-D9C0-834A-8492-4C82AF7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E7B87-A174-8447-831E-2877557F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6D87-D0C1-094C-BC43-FF75F99B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6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AC91-1312-E94B-ADD3-534E8AE8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40971-5F84-A643-872A-5FBC68A66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2272-83A3-BB41-A8C5-5406526F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2E916-B647-484C-8714-EA506303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4A08A-92E3-1E4D-A6D6-B3915533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74985C-C397-E946-AF4E-F8D4633DF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4EA64-5E34-D74A-B84C-1CF63C98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4C16C-E777-1F43-8648-1932F54B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4364-8A02-2948-A62E-26DEC9EB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5E211-17A6-0744-A4A8-D8D6F157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29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97E1DC-20A4-1C4A-BFFC-57F4F5C50B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4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784A-0DA9-0D4A-8F22-79FE297B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F169-964B-5649-9AB6-C9A47AA6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A676-1C1F-374A-B637-1818D308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45DC-2D24-7747-AA7A-E8D3BAB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2BDCD-2C3C-874C-A85E-828EA631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6885-7185-1443-B953-F0787386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3E514-A193-BC40-BB52-B35A47F40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4572D-6A4A-E345-B49E-76804726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F024A-5FC6-0249-A954-8AE1C73F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35BEF-5002-624E-B2A2-F35B022E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3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62CF-1E74-A44C-A3D6-38E9A69E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D4EA3-F8D3-9D4C-A82C-C3F9D64D0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914A9-33E9-BF4A-9684-F0FF3C22F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57EA6-9FCA-0B49-A837-C3FDE177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EC618-7F34-184C-9356-7D5F5DFE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2DAB-860D-E348-9624-F54DBB34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0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D8-2387-324A-B609-C60195EC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D3EF-EE24-CF41-AF50-3F858E0CB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1BDCD-2AC3-6544-8015-6BEF2EA95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FB8BC-4DBC-D54A-ACA5-EC704EF97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320DD-BDF4-E040-BFCE-B4B10C0C4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F0589-3281-EB43-B784-1C95B651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F7AA2-4101-AC46-8A0F-EAF8D73E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C997E-CE9C-3642-87F4-45BF87EE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8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A8E6-3FB2-9244-8A58-BF646F5D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B27EC-FFC9-794E-922F-92FC8FA8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953F-BF79-DD45-957A-956A9200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A0AB-8480-9844-A560-D408F41F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0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8019B-F104-7647-9850-4ABAE08C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139F1-44C9-4E4E-A690-3252F280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F162-715A-4E4A-A508-13F96617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5F1E-9336-EA4F-8082-D4B22128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8AF2-2C97-664A-9D76-7EE6169F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95849-6ED7-5642-A8AB-D08367916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2FE8F-E6A6-1641-9A88-B1310F4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9F12C-0CC0-E94D-B470-97991280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A2387-446D-6649-829B-7DA4254C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2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FD19-24F8-6247-B704-2EFA3E5D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B41EF-A902-F746-AB82-E03C218FF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9785-C77D-014F-A7F7-D111E0AE2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BEA9-8AAC-F341-B5E1-F7FEB5E4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CABCD-B1C0-0A4F-8065-C2DA5418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011A-BD6E-7148-93EF-7443BB8B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EC9845-03AA-6E4B-B17B-DC2620F8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B6A31-CAFA-AB46-B068-07863A753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2D280-3E17-1242-BA7C-12BCDAA88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541B-C7BD-8F4F-91CB-B6279188694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DB4F1-82A4-AE4B-B40E-C48E6DC99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5FE8D-C090-9648-815A-927A1513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2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jpe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jpe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5B3C-1AA2-B549-A051-7DD27F8CF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516" y="1122363"/>
            <a:ext cx="3681484" cy="2387600"/>
          </a:xfrm>
        </p:spPr>
        <p:txBody>
          <a:bodyPr/>
          <a:lstStyle/>
          <a:p>
            <a:r>
              <a:rPr lang="en-US" dirty="0"/>
              <a:t>Carbon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43CCC-EFF9-C246-9FDE-F4D21FB0F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6516" y="3602038"/>
            <a:ext cx="3681483" cy="16557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24,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E6D76-5EC5-5547-8771-E3A96A75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149729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4DD9D-4C07-2440-AA7B-1F2BEB05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70" y="0"/>
            <a:ext cx="934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7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395353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6823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2322262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recap of photosynthesis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42859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recap of photosynthesis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D3B5B-2898-5446-84D2-41488A9D1DEF}"/>
              </a:ext>
            </a:extLst>
          </p:cNvPr>
          <p:cNvSpPr/>
          <p:nvPr/>
        </p:nvSpPr>
        <p:spPr>
          <a:xfrm>
            <a:off x="4517409" y="4107976"/>
            <a:ext cx="1760561" cy="68238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Rubisco : </a:t>
            </a:r>
            <a:r>
              <a:rPr lang="en-US" sz="4000" dirty="0" err="1">
                <a:solidFill>
                  <a:srgbClr val="7030A0"/>
                </a:solidFill>
              </a:rPr>
              <a:t>R</a:t>
            </a:r>
            <a:r>
              <a:rPr lang="en-US" sz="4000" dirty="0" err="1"/>
              <a:t>ib</a:t>
            </a:r>
            <a:r>
              <a:rPr lang="en-US" sz="4000" dirty="0" err="1">
                <a:solidFill>
                  <a:srgbClr val="7030A0"/>
                </a:solidFill>
              </a:rPr>
              <a:t>U</a:t>
            </a:r>
            <a:r>
              <a:rPr lang="en-US" sz="4000" dirty="0" err="1"/>
              <a:t>lose</a:t>
            </a:r>
            <a:r>
              <a:rPr lang="en-US" sz="4000" dirty="0"/>
              <a:t> </a:t>
            </a:r>
            <a:r>
              <a:rPr lang="mr-IN" sz="4000" dirty="0"/>
              <a:t>–</a:t>
            </a:r>
            <a:r>
              <a:rPr lang="en-US" sz="4000" dirty="0"/>
              <a:t> 1,5 </a:t>
            </a:r>
            <a:r>
              <a:rPr lang="mr-IN" sz="4000" dirty="0"/>
              <a:t>–</a:t>
            </a:r>
            <a:r>
              <a:rPr lang="en-US" sz="4000" dirty="0"/>
              <a:t> </a:t>
            </a:r>
            <a:r>
              <a:rPr lang="en-US" sz="4000" dirty="0" err="1">
                <a:solidFill>
                  <a:srgbClr val="7030A0"/>
                </a:solidFill>
              </a:rPr>
              <a:t>BIS</a:t>
            </a:r>
            <a:r>
              <a:rPr lang="en-US" sz="4000" dirty="0" err="1"/>
              <a:t>phosphate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7030A0"/>
                </a:solidFill>
              </a:rPr>
              <a:t>C</a:t>
            </a:r>
            <a:r>
              <a:rPr lang="en-US" sz="4000" dirty="0"/>
              <a:t>arboxylase and </a:t>
            </a:r>
            <a:r>
              <a:rPr lang="en-US" sz="4000" dirty="0">
                <a:solidFill>
                  <a:srgbClr val="7030A0"/>
                </a:solidFill>
              </a:rPr>
              <a:t>O</a:t>
            </a:r>
            <a:r>
              <a:rPr lang="en-US" sz="4000" dirty="0"/>
              <a:t>xygenase</a:t>
            </a:r>
          </a:p>
          <a:p>
            <a:r>
              <a:rPr lang="en-US" sz="4000" dirty="0"/>
              <a:t>Catalyzes CO</a:t>
            </a:r>
            <a:r>
              <a:rPr lang="en-US" sz="4000" baseline="-25000" dirty="0"/>
              <a:t>2</a:t>
            </a:r>
            <a:r>
              <a:rPr lang="en-US" sz="4000" dirty="0"/>
              <a:t> and O</a:t>
            </a:r>
            <a:r>
              <a:rPr lang="en-US" sz="4000" baseline="-25000" dirty="0"/>
              <a:t>2</a:t>
            </a:r>
          </a:p>
          <a:p>
            <a:r>
              <a:rPr lang="en-US" sz="4000" dirty="0"/>
              <a:t>Catalyzing O</a:t>
            </a:r>
            <a:r>
              <a:rPr lang="en-US" sz="4000" baseline="-25000" dirty="0"/>
              <a:t>2</a:t>
            </a:r>
            <a:r>
              <a:rPr lang="en-US" sz="4000" dirty="0"/>
              <a:t> leads to “wasteful” respiration (loss of CO</a:t>
            </a:r>
            <a:r>
              <a:rPr lang="en-US" sz="4000" baseline="-25000" dirty="0"/>
              <a:t>2</a:t>
            </a:r>
            <a:r>
              <a:rPr lang="en-US" sz="4000" dirty="0"/>
              <a:t>)</a:t>
            </a:r>
          </a:p>
          <a:p>
            <a:r>
              <a:rPr lang="en-US" sz="4000" dirty="0"/>
              <a:t>Increases as O</a:t>
            </a:r>
            <a:r>
              <a:rPr lang="en-US" sz="4000" baseline="-25000" dirty="0"/>
              <a:t>2</a:t>
            </a:r>
            <a:r>
              <a:rPr lang="en-US" sz="4000" dirty="0"/>
              <a:t> increases</a:t>
            </a:r>
          </a:p>
          <a:p>
            <a:r>
              <a:rPr lang="en-US" sz="4000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91472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20052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</p:spTree>
    <p:extLst>
      <p:ext uri="{BB962C8B-B14F-4D97-AF65-F5344CB8AC3E}">
        <p14:creationId xmlns:p14="http://schemas.microsoft.com/office/powerpoint/2010/main" val="1971689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50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</a:t>
            </a:r>
            <a:r>
              <a:rPr lang="mr-IN" dirty="0"/>
              <a:t>–</a:t>
            </a:r>
            <a:r>
              <a:rPr lang="en-US" dirty="0"/>
              <a:t> why the bundle sheath?</a:t>
            </a:r>
          </a:p>
        </p:txBody>
      </p:sp>
      <p:sp>
        <p:nvSpPr>
          <p:cNvPr id="6" name="Rectangle 3" descr="f08-06bx"/>
          <p:cNvSpPr>
            <a:spLocks noGrp="1" noChangeAspect="1" noChangeArrowheads="1"/>
          </p:cNvSpPr>
          <p:nvPr/>
        </p:nvSpPr>
        <p:spPr bwMode="auto">
          <a:xfrm>
            <a:off x="1542196" y="1960728"/>
            <a:ext cx="7620000" cy="37242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52159" y="2875128"/>
            <a:ext cx="1519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30631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Parallel vein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79346" y="2584616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6823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Midvein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904896" y="2221733"/>
            <a:ext cx="3055645" cy="523220"/>
          </a:xfrm>
          <a:prstGeom prst="rect">
            <a:avLst/>
          </a:prstGeom>
          <a:noFill/>
          <a:ln w="7620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523277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7030A0"/>
                </a:solidFill>
              </a:rPr>
              <a:t>Bundle sheath cells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622446" y="2798928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248152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Mesophyll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314596" y="3529178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98096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Upper epidermis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9295546" y="4824578"/>
            <a:ext cx="131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0100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/>
              <a:t>Lower epidermis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409596" y="5389728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29271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Xylem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47546" y="5161128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0030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Phloem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809396" y="3218028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 rot="-5400000">
            <a:off x="5641121" y="3703803"/>
            <a:ext cx="304800" cy="7302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34976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7182584" y="2951328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/>
          <p:cNvSpPr>
            <a:spLocks/>
          </p:cNvSpPr>
          <p:nvPr/>
        </p:nvSpPr>
        <p:spPr bwMode="auto">
          <a:xfrm rot="-5400000">
            <a:off x="6996846" y="2735428"/>
            <a:ext cx="361950" cy="10985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97672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6825396" y="4653128"/>
            <a:ext cx="368300" cy="577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7523896" y="4075278"/>
            <a:ext cx="311150" cy="1308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7631846" y="2722728"/>
            <a:ext cx="692150" cy="1130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7904896" y="2729078"/>
            <a:ext cx="419100" cy="151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8285896" y="3071978"/>
            <a:ext cx="400050" cy="876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8857396" y="371332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8857396" y="498967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6946046" y="4221328"/>
            <a:ext cx="889000" cy="1162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4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707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-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EF17B-85D4-0D45-934E-7A3B2591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690688"/>
            <a:ext cx="6184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03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–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20A5B-0596-A14F-A32E-E9D81804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690688"/>
            <a:ext cx="603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74C97-C4FE-B148-BB0D-390A3A97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88200"/>
            <a:ext cx="3885063" cy="379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0A269-68AB-7343-831D-AFD223D5105D}"/>
              </a:ext>
            </a:extLst>
          </p:cNvPr>
          <p:cNvSpPr txBox="1"/>
          <p:nvPr/>
        </p:nvSpPr>
        <p:spPr>
          <a:xfrm>
            <a:off x="9484977" y="6488668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Lizz</a:t>
            </a:r>
            <a:r>
              <a:rPr lang="en-US" dirty="0"/>
              <a:t> Waring’s postdoc work</a:t>
            </a:r>
          </a:p>
        </p:txBody>
      </p:sp>
    </p:spTree>
    <p:extLst>
      <p:ext uri="{BB962C8B-B14F-4D97-AF65-F5344CB8AC3E}">
        <p14:creationId xmlns:p14="http://schemas.microsoft.com/office/powerpoint/2010/main" val="400793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0A269-68AB-7343-831D-AFD223D5105D}"/>
              </a:ext>
            </a:extLst>
          </p:cNvPr>
          <p:cNvSpPr txBox="1"/>
          <p:nvPr/>
        </p:nvSpPr>
        <p:spPr>
          <a:xfrm>
            <a:off x="9484977" y="6488668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Lizz</a:t>
            </a:r>
            <a:r>
              <a:rPr lang="en-US" dirty="0"/>
              <a:t> Waring’s postdoc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C0579-5500-F649-BC05-D19F479F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47255"/>
            <a:ext cx="3885064" cy="37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1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22840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7DC60-071C-784A-9A0E-D9C220A2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05" y="0"/>
            <a:ext cx="48044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D6619-1AF1-9E47-BEEB-2E027AE6C3BD}"/>
              </a:ext>
            </a:extLst>
          </p:cNvPr>
          <p:cNvSpPr txBox="1"/>
          <p:nvPr/>
        </p:nvSpPr>
        <p:spPr>
          <a:xfrm>
            <a:off x="7246961" y="2879678"/>
            <a:ext cx="449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What’s driving the x-axis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38744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CB09-EEAA-BE4C-9BD6-8572711E2748}"/>
              </a:ext>
            </a:extLst>
          </p:cNvPr>
          <p:cNvSpPr txBox="1"/>
          <p:nvPr/>
        </p:nvSpPr>
        <p:spPr>
          <a:xfrm>
            <a:off x="8161403" y="3572681"/>
            <a:ext cx="38941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Arrows represent fluxes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How do these compare to anthropogenic carbon fluxes?</a:t>
            </a:r>
          </a:p>
        </p:txBody>
      </p:sp>
    </p:spTree>
    <p:extLst>
      <p:ext uri="{BB962C8B-B14F-4D97-AF65-F5344CB8AC3E}">
        <p14:creationId xmlns:p14="http://schemas.microsoft.com/office/powerpoint/2010/main" val="3299754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41B8-D85F-A544-8A76-590193F6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Canopies tend to have higher light use efficiency than leaves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0F392-46FA-8640-8954-D0B56AB9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4" y="1840814"/>
            <a:ext cx="4890136" cy="4910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F8229-08F0-D540-879D-50F1EBB8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16" y="2115498"/>
            <a:ext cx="5122332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1589016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CCFE9-9A19-2641-9595-28C4B431E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6" y="1355393"/>
            <a:ext cx="6083300" cy="422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FBC6D-2C2A-EB4C-B968-F682B7240A84}"/>
              </a:ext>
            </a:extLst>
          </p:cNvPr>
          <p:cNvSpPr txBox="1"/>
          <p:nvPr/>
        </p:nvSpPr>
        <p:spPr>
          <a:xfrm>
            <a:off x="7438029" y="3298925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NPP = GPP – 0.5*GPP</a:t>
            </a:r>
          </a:p>
        </p:txBody>
      </p:sp>
    </p:spTree>
    <p:extLst>
      <p:ext uri="{BB962C8B-B14F-4D97-AF65-F5344CB8AC3E}">
        <p14:creationId xmlns:p14="http://schemas.microsoft.com/office/powerpoint/2010/main" val="317170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55D0-38A9-3549-B42A-700A9959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NPP?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C878-E391-D341-BCC3-DF7EDD60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Over short time scales (seconds to days)</a:t>
            </a:r>
          </a:p>
          <a:p>
            <a:pPr lvl="1"/>
            <a:r>
              <a:rPr lang="en-US" sz="3200" dirty="0"/>
              <a:t>Photosynthesis</a:t>
            </a:r>
          </a:p>
          <a:p>
            <a:pPr lvl="1"/>
            <a:r>
              <a:rPr lang="en-US" sz="3200" dirty="0"/>
              <a:t>Light, temperature, atmospheric conditions</a:t>
            </a:r>
          </a:p>
          <a:p>
            <a:r>
              <a:rPr lang="en-US" sz="3600" dirty="0"/>
              <a:t>Over long time scales (weeks to months)</a:t>
            </a:r>
          </a:p>
          <a:p>
            <a:pPr lvl="1"/>
            <a:r>
              <a:rPr lang="en-US" sz="3200" dirty="0"/>
              <a:t>LAI</a:t>
            </a:r>
          </a:p>
          <a:p>
            <a:pPr lvl="1"/>
            <a:r>
              <a:rPr lang="en-US" sz="3200" dirty="0"/>
              <a:t>Growth demand</a:t>
            </a:r>
          </a:p>
          <a:p>
            <a:pPr lvl="1"/>
            <a:r>
              <a:rPr lang="en-US" sz="3200" dirty="0"/>
              <a:t>Soil resources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0889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4F4D4-5AC2-1549-9622-17B3398F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88" y="740959"/>
            <a:ext cx="6247642" cy="56619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B60DCA-7F38-0C4D-B91E-4F577B9D6B54}"/>
              </a:ext>
            </a:extLst>
          </p:cNvPr>
          <p:cNvSpPr/>
          <p:nvPr/>
        </p:nvSpPr>
        <p:spPr>
          <a:xfrm>
            <a:off x="5991366" y="2006221"/>
            <a:ext cx="3179929" cy="3330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3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4F4D4-5AC2-1549-9622-17B3398F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88" y="740959"/>
            <a:ext cx="6247642" cy="56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34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3D032-C086-C548-BBBD-6966224F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99"/>
            <a:ext cx="12192000" cy="61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8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332F6-C97F-BA44-A0B6-AC02FB3E0BD2}"/>
              </a:ext>
            </a:extLst>
          </p:cNvPr>
          <p:cNvSpPr/>
          <p:nvPr/>
        </p:nvSpPr>
        <p:spPr>
          <a:xfrm>
            <a:off x="209225" y="5950424"/>
            <a:ext cx="2888817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5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A925B-EFB5-7046-BE19-734434902271}"/>
              </a:ext>
            </a:extLst>
          </p:cNvPr>
          <p:cNvSpPr/>
          <p:nvPr/>
        </p:nvSpPr>
        <p:spPr>
          <a:xfrm>
            <a:off x="831850" y="3654899"/>
            <a:ext cx="1420032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55AAB-5C07-D240-B12D-806808ABC5A0}"/>
              </a:ext>
            </a:extLst>
          </p:cNvPr>
          <p:cNvSpPr txBox="1"/>
          <p:nvPr/>
        </p:nvSpPr>
        <p:spPr>
          <a:xfrm>
            <a:off x="272955" y="2921935"/>
            <a:ext cx="11041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Net ecosystem production (total flux of C into ecosystem;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30454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332F6-C97F-BA44-A0B6-AC02FB3E0BD2}"/>
              </a:ext>
            </a:extLst>
          </p:cNvPr>
          <p:cNvSpPr/>
          <p:nvPr/>
        </p:nvSpPr>
        <p:spPr>
          <a:xfrm>
            <a:off x="209225" y="5950424"/>
            <a:ext cx="2888817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08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A925B-EFB5-7046-BE19-734434902271}"/>
              </a:ext>
            </a:extLst>
          </p:cNvPr>
          <p:cNvSpPr/>
          <p:nvPr/>
        </p:nvSpPr>
        <p:spPr>
          <a:xfrm>
            <a:off x="7205354" y="3654899"/>
            <a:ext cx="2989524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55AAB-5C07-D240-B12D-806808ABC5A0}"/>
              </a:ext>
            </a:extLst>
          </p:cNvPr>
          <p:cNvSpPr txBox="1"/>
          <p:nvPr/>
        </p:nvSpPr>
        <p:spPr>
          <a:xfrm>
            <a:off x="1149249" y="2874496"/>
            <a:ext cx="1087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Heterotrophic respiration (C flux out from heterotrophs;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769043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7696200" y="2133600"/>
            <a:ext cx="1295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b="2100"/>
          <a:stretch/>
        </p:blipFill>
        <p:spPr bwMode="auto">
          <a:xfrm>
            <a:off x="1925638" y="34926"/>
            <a:ext cx="8132762" cy="667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25638" y="235693"/>
            <a:ext cx="8132762" cy="890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90305" y="230076"/>
            <a:ext cx="741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What stands out about this table?</a:t>
            </a:r>
          </a:p>
        </p:txBody>
      </p:sp>
    </p:spTree>
    <p:extLst>
      <p:ext uri="{BB962C8B-B14F-4D97-AF65-F5344CB8AC3E}">
        <p14:creationId xmlns:p14="http://schemas.microsoft.com/office/powerpoint/2010/main" val="3298652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2"/>
          <p:cNvSpPr txBox="1">
            <a:spLocks noChangeArrowheads="1"/>
          </p:cNvSpPr>
          <p:nvPr/>
        </p:nvSpPr>
        <p:spPr bwMode="auto">
          <a:xfrm>
            <a:off x="7620000" y="914401"/>
            <a:ext cx="3505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5400"/>
              <a:t>Detritus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3201"/>
            <a:ext cx="868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http://farm4.static.flickr.com/3101/3196750483_39cf7f702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-152400"/>
            <a:ext cx="49911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781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914400"/>
          </a:xfrm>
        </p:spPr>
        <p:txBody>
          <a:bodyPr/>
          <a:lstStyle/>
          <a:p>
            <a:r>
              <a:rPr lang="en-US" sz="3600" b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Decomposition of Organic Matter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1425" y="3840164"/>
            <a:ext cx="10873410" cy="282354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3200" b="1" dirty="0">
                <a:latin typeface="Arial" charset="0"/>
                <a:cs typeface="Arial" charset="0"/>
              </a:rPr>
              <a:t>Decomposition results from:</a:t>
            </a:r>
          </a:p>
          <a:p>
            <a:pPr marL="457200" indent="-457200">
              <a:buFontTx/>
              <a:buAutoNum type="arabicPeriod"/>
            </a:pPr>
            <a:r>
              <a:rPr lang="en-US" sz="3200" b="1" dirty="0">
                <a:solidFill>
                  <a:srgbClr val="7030A0"/>
                </a:solidFill>
                <a:latin typeface="Arial" charset="0"/>
                <a:cs typeface="Arial" charset="0"/>
              </a:rPr>
              <a:t>Leaching</a:t>
            </a:r>
            <a:r>
              <a:rPr lang="en-US" sz="3200" b="1" dirty="0">
                <a:latin typeface="Arial" charset="0"/>
                <a:cs typeface="Arial" charset="0"/>
              </a:rPr>
              <a:t> – compounds out of detritus</a:t>
            </a:r>
          </a:p>
          <a:p>
            <a:pPr marL="457200" indent="-457200">
              <a:buFontTx/>
              <a:buAutoNum type="arabicPeriod"/>
            </a:pPr>
            <a:r>
              <a:rPr lang="en-US" sz="3200" b="1" dirty="0">
                <a:solidFill>
                  <a:srgbClr val="7030A0"/>
                </a:solidFill>
                <a:latin typeface="Arial" charset="0"/>
                <a:cs typeface="Arial" charset="0"/>
              </a:rPr>
              <a:t>Fragmentation</a:t>
            </a:r>
            <a:r>
              <a:rPr lang="en-US" sz="3200" b="1" dirty="0">
                <a:latin typeface="Arial" charset="0"/>
                <a:cs typeface="Arial" charset="0"/>
              </a:rPr>
              <a:t> – breakdown of protective coating</a:t>
            </a:r>
          </a:p>
          <a:p>
            <a:pPr marL="457200" indent="-457200">
              <a:buFontTx/>
              <a:buAutoNum type="arabicPeriod"/>
            </a:pPr>
            <a:r>
              <a:rPr lang="en-US" sz="3200" b="1" dirty="0">
                <a:solidFill>
                  <a:srgbClr val="7030A0"/>
                </a:solidFill>
                <a:latin typeface="Arial" charset="0"/>
                <a:cs typeface="Arial" charset="0"/>
              </a:rPr>
              <a:t>Chemical alteration </a:t>
            </a:r>
            <a:r>
              <a:rPr lang="en-US" sz="3200" b="1" dirty="0">
                <a:latin typeface="Arial" charset="0"/>
                <a:cs typeface="Arial" charset="0"/>
              </a:rPr>
              <a:t>of OM by bacterial and fungal enzymes</a:t>
            </a:r>
          </a:p>
        </p:txBody>
      </p:sp>
      <p:pic>
        <p:nvPicPr>
          <p:cNvPr id="29700" name="Picture 5" descr="Douglas-fir0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2133601"/>
            <a:ext cx="2628900" cy="1711325"/>
          </a:xfrm>
        </p:spPr>
      </p:pic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1828800" y="762000"/>
            <a:ext cx="86868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2400" b="1" dirty="0"/>
              <a:t>Decomposition is a process that includes many different biochemical reactions that lead to loss of organic material as CO2 and the release of mineral nutrients and water</a:t>
            </a:r>
          </a:p>
          <a:p>
            <a:pPr eaLnBrk="1" hangingPunct="1">
              <a:spcBef>
                <a:spcPct val="50000"/>
              </a:spcBef>
            </a:pPr>
            <a:endParaRPr lang="en-US" sz="2400" b="1" dirty="0"/>
          </a:p>
        </p:txBody>
      </p:sp>
      <p:pic>
        <p:nvPicPr>
          <p:cNvPr id="29702" name="Picture 7" descr="hyphae around clay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1"/>
          <a:stretch>
            <a:fillRect/>
          </a:stretch>
        </p:blipFill>
        <p:spPr>
          <a:xfrm>
            <a:off x="3124200" y="2133601"/>
            <a:ext cx="2916238" cy="1706563"/>
          </a:xfrm>
        </p:spPr>
      </p:pic>
    </p:spTree>
    <p:extLst>
      <p:ext uri="{BB962C8B-B14F-4D97-AF65-F5344CB8AC3E}">
        <p14:creationId xmlns:p14="http://schemas.microsoft.com/office/powerpoint/2010/main" val="3419073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09600"/>
            <a:ext cx="77343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43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8E66E-1CE3-0C44-A204-DEB8004E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26" y="660400"/>
            <a:ext cx="6680200" cy="553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07281-0100-9142-BACB-FD4737C33A75}"/>
              </a:ext>
            </a:extLst>
          </p:cNvPr>
          <p:cNvSpPr txBox="1"/>
          <p:nvPr/>
        </p:nvSpPr>
        <p:spPr>
          <a:xfrm>
            <a:off x="7739269" y="2186608"/>
            <a:ext cx="38227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Microbes break down easy stuff before moving to more </a:t>
            </a:r>
            <a:r>
              <a:rPr lang="en-US" sz="3200" dirty="0">
                <a:solidFill>
                  <a:srgbClr val="7030A0"/>
                </a:solidFill>
              </a:rPr>
              <a:t>recalcitrant</a:t>
            </a:r>
            <a:r>
              <a:rPr lang="en-US" sz="3200" dirty="0"/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2671519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4"/>
          <p:cNvSpPr txBox="1">
            <a:spLocks noChangeArrowheads="1"/>
          </p:cNvSpPr>
          <p:nvPr/>
        </p:nvSpPr>
        <p:spPr bwMode="auto">
          <a:xfrm>
            <a:off x="6754504" y="627074"/>
            <a:ext cx="43138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dirty="0">
                <a:solidFill>
                  <a:srgbClr val="7030A0"/>
                </a:solidFill>
              </a:rPr>
              <a:t>The rate of decomposition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257800" y="2819401"/>
          <a:ext cx="510540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SPW 8.0 Graph" r:id="rId4" imgW="5610600" imgH="4260960" progId="SigmaPlotGraphicObject.9">
                  <p:embed/>
                </p:oleObj>
              </mc:Choice>
              <mc:Fallback>
                <p:oleObj name="SPW 8.0 Graph" r:id="rId4" imgW="5610600" imgH="4260960" progId="SigmaPlotGraphicObject.9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411" r="5789"/>
                      <a:stretch>
                        <a:fillRect/>
                      </a:stretch>
                    </p:blipFill>
                    <p:spPr bwMode="auto">
                      <a:xfrm>
                        <a:off x="5257800" y="2819401"/>
                        <a:ext cx="5105400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6" descr="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1"/>
            <a:ext cx="37338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30D62-E5CC-A64F-9CEB-F8509C9F5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70" y="3265712"/>
            <a:ext cx="3556604" cy="23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16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4"/>
          <p:cNvSpPr txBox="1">
            <a:spLocks noChangeArrowheads="1"/>
          </p:cNvSpPr>
          <p:nvPr/>
        </p:nvSpPr>
        <p:spPr bwMode="auto">
          <a:xfrm>
            <a:off x="6754504" y="627074"/>
            <a:ext cx="43138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dirty="0">
                <a:solidFill>
                  <a:srgbClr val="7030A0"/>
                </a:solidFill>
              </a:rPr>
              <a:t>The rate of decomposition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257800" y="2819401"/>
          <a:ext cx="510540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SPW 8.0 Graph" r:id="rId4" imgW="5610600" imgH="4260960" progId="SigmaPlotGraphicObject.9">
                  <p:embed/>
                </p:oleObj>
              </mc:Choice>
              <mc:Fallback>
                <p:oleObj name="SPW 8.0 Graph" r:id="rId4" imgW="5610600" imgH="4260960" progId="SigmaPlotGraphicObject.9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411" r="5789"/>
                      <a:stretch>
                        <a:fillRect/>
                      </a:stretch>
                    </p:blipFill>
                    <p:spPr bwMode="auto">
                      <a:xfrm>
                        <a:off x="5257800" y="2819401"/>
                        <a:ext cx="5105400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6" descr="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1"/>
            <a:ext cx="37338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927C41-2648-974F-A49C-ACF6FDCE0953}"/>
              </a:ext>
            </a:extLst>
          </p:cNvPr>
          <p:cNvCxnSpPr>
            <a:cxnSpLocks/>
          </p:cNvCxnSpPr>
          <p:nvPr/>
        </p:nvCxnSpPr>
        <p:spPr>
          <a:xfrm flipH="1">
            <a:off x="7779224" y="4148919"/>
            <a:ext cx="382137" cy="85980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D46BB6-E120-054D-A6F6-54DFEC03D58F}"/>
              </a:ext>
            </a:extLst>
          </p:cNvPr>
          <p:cNvSpPr txBox="1"/>
          <p:nvPr/>
        </p:nvSpPr>
        <p:spPr>
          <a:xfrm>
            <a:off x="6987654" y="3714406"/>
            <a:ext cx="306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Slope = decomposition rate (K)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EFB956-2689-7442-8ECD-D2A785F01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70" y="3265712"/>
            <a:ext cx="3556604" cy="23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81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695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04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9337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EAE4-69B4-5E4A-BED9-5F103CB3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CC359-9D73-924F-804E-EEA66B9D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48"/>
          <a:stretch/>
        </p:blipFill>
        <p:spPr bwMode="auto">
          <a:xfrm>
            <a:off x="399875" y="2656686"/>
            <a:ext cx="5157878" cy="306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DA054-5F67-6D49-9994-16CA13AA55BA}"/>
              </a:ext>
            </a:extLst>
          </p:cNvPr>
          <p:cNvSpPr txBox="1"/>
          <p:nvPr/>
        </p:nvSpPr>
        <p:spPr>
          <a:xfrm>
            <a:off x="10361422" y="6488668"/>
            <a:ext cx="227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 2008</a:t>
            </a:r>
          </a:p>
        </p:txBody>
      </p:sp>
    </p:spTree>
    <p:extLst>
      <p:ext uri="{BB962C8B-B14F-4D97-AF65-F5344CB8AC3E}">
        <p14:creationId xmlns:p14="http://schemas.microsoft.com/office/powerpoint/2010/main" val="528281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EAE4-69B4-5E4A-BED9-5F103CB3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and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CC359-9D73-924F-804E-EEA66B9D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48"/>
          <a:stretch/>
        </p:blipFill>
        <p:spPr bwMode="auto">
          <a:xfrm>
            <a:off x="399875" y="2656686"/>
            <a:ext cx="5157878" cy="306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436E09-A69F-274F-9007-1E899E27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6" y="1450710"/>
            <a:ext cx="4162961" cy="487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DA054-5F67-6D49-9994-16CA13AA55BA}"/>
              </a:ext>
            </a:extLst>
          </p:cNvPr>
          <p:cNvSpPr txBox="1"/>
          <p:nvPr/>
        </p:nvSpPr>
        <p:spPr>
          <a:xfrm>
            <a:off x="10361422" y="6488668"/>
            <a:ext cx="227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 2008</a:t>
            </a:r>
          </a:p>
        </p:txBody>
      </p:sp>
    </p:spTree>
    <p:extLst>
      <p:ext uri="{BB962C8B-B14F-4D97-AF65-F5344CB8AC3E}">
        <p14:creationId xmlns:p14="http://schemas.microsoft.com/office/powerpoint/2010/main" val="3008470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072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745E-DA21-D44C-A176-AB6DB7B0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organisms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89F1-77CB-504E-A853-4FED641CC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Breakdown organic material</a:t>
            </a:r>
          </a:p>
          <a:p>
            <a:pPr lvl="1"/>
            <a:r>
              <a:rPr lang="en-US" sz="2800" dirty="0"/>
              <a:t>Releases mineral nutrients</a:t>
            </a:r>
          </a:p>
          <a:p>
            <a:pPr lvl="1"/>
            <a:r>
              <a:rPr lang="en-US" sz="2800" dirty="0"/>
              <a:t>Stabilizes soil structure</a:t>
            </a:r>
          </a:p>
          <a:p>
            <a:pPr lvl="1"/>
            <a:r>
              <a:rPr lang="en-US" sz="2800" dirty="0"/>
              <a:t>Forms humus</a:t>
            </a:r>
          </a:p>
          <a:p>
            <a:r>
              <a:rPr lang="en-US" sz="3200" dirty="0"/>
              <a:t>Inorganic transformations</a:t>
            </a:r>
          </a:p>
          <a:p>
            <a:pPr lvl="1"/>
            <a:r>
              <a:rPr lang="en-US" sz="2800" dirty="0"/>
              <a:t>Transforms N, P, S into plant available forms</a:t>
            </a:r>
          </a:p>
          <a:p>
            <a:r>
              <a:rPr lang="en-US" sz="3200" dirty="0"/>
              <a:t>Nitrogen fixation</a:t>
            </a:r>
          </a:p>
          <a:p>
            <a:pPr lvl="1"/>
            <a:r>
              <a:rPr lang="en-US" sz="2800" dirty="0"/>
              <a:t>Fix N</a:t>
            </a:r>
            <a:r>
              <a:rPr lang="en-US" sz="2800" baseline="-25000" dirty="0"/>
              <a:t>2</a:t>
            </a:r>
            <a:r>
              <a:rPr lang="en-US" sz="2800" dirty="0"/>
              <a:t> from atmosphere</a:t>
            </a:r>
          </a:p>
        </p:txBody>
      </p:sp>
      <p:pic>
        <p:nvPicPr>
          <p:cNvPr id="4" name="Picture 1" descr="IMG_4794.jpg">
            <a:extLst>
              <a:ext uri="{FF2B5EF4-FFF2-40B4-BE49-F238E27FC236}">
                <a16:creationId xmlns:a16="http://schemas.microsoft.com/office/drawing/2014/main" id="{BE87BF57-2FF2-424B-8BB6-5BB23E214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82" y="228600"/>
            <a:ext cx="3200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937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D229-2086-564F-B947-274769B1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Microbial community characteristics determine litter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846A-C2A6-4D4A-A917-25E413AF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2270" cy="4351338"/>
          </a:xfrm>
        </p:spPr>
        <p:txBody>
          <a:bodyPr/>
          <a:lstStyle/>
          <a:p>
            <a:r>
              <a:rPr lang="en-US" dirty="0"/>
              <a:t>Community composition</a:t>
            </a:r>
          </a:p>
          <a:p>
            <a:pPr lvl="1"/>
            <a:r>
              <a:rPr lang="en-US" dirty="0"/>
              <a:t>Who’s there</a:t>
            </a:r>
          </a:p>
          <a:p>
            <a:r>
              <a:rPr lang="en-US" dirty="0"/>
              <a:t>Enzyme activity – speed breakdown</a:t>
            </a:r>
          </a:p>
          <a:p>
            <a:r>
              <a:rPr lang="en-US" dirty="0"/>
              <a:t>Most processes are mediated by enzymes secreted</a:t>
            </a:r>
          </a:p>
        </p:txBody>
      </p:sp>
      <p:pic>
        <p:nvPicPr>
          <p:cNvPr id="4" name="Picture 6" descr="actinomycte">
            <a:extLst>
              <a:ext uri="{FF2B5EF4-FFF2-40B4-BE49-F238E27FC236}">
                <a16:creationId xmlns:a16="http://schemas.microsoft.com/office/drawing/2014/main" id="{7AFC1599-03B7-2842-92ED-B4E9E9C4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13" y="1690688"/>
            <a:ext cx="2590800" cy="175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mushroom-1">
            <a:extLst>
              <a:ext uri="{FF2B5EF4-FFF2-40B4-BE49-F238E27FC236}">
                <a16:creationId xmlns:a16="http://schemas.microsoft.com/office/drawing/2014/main" id="{D1689F14-A4E0-DD41-AAB5-48381643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958" y="5414240"/>
            <a:ext cx="1108941" cy="105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ematode">
            <a:extLst>
              <a:ext uri="{FF2B5EF4-FFF2-40B4-BE49-F238E27FC236}">
                <a16:creationId xmlns:a16="http://schemas.microsoft.com/office/drawing/2014/main" id="{C7218AFD-844C-794A-BD83-F27C99F2B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320" y="3868233"/>
            <a:ext cx="1479406" cy="9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orabatid mite">
            <a:extLst>
              <a:ext uri="{FF2B5EF4-FFF2-40B4-BE49-F238E27FC236}">
                <a16:creationId xmlns:a16="http://schemas.microsoft.com/office/drawing/2014/main" id="{ECA7E300-E28B-1D4C-A32A-842CFA4A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16" y="3976254"/>
            <a:ext cx="1104034" cy="82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pseudomonas">
            <a:extLst>
              <a:ext uri="{FF2B5EF4-FFF2-40B4-BE49-F238E27FC236}">
                <a16:creationId xmlns:a16="http://schemas.microsoft.com/office/drawing/2014/main" id="{1A8601CD-62BF-0F41-A700-EF0CCA16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44" y="5342658"/>
            <a:ext cx="1766455" cy="13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025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1981200" y="152401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="1"/>
              <a:t>Extra-cellular enzymes in soils involved in C and N transformations:</a:t>
            </a:r>
          </a:p>
        </p:txBody>
      </p:sp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1524000" y="1143001"/>
            <a:ext cx="5562600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/>
              <a:t>Enzymes involved in C transformations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glucosidase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(1</a:t>
            </a:r>
            <a:r>
              <a:rPr lang="en-US" baseline="30000"/>
              <a:t>st</a:t>
            </a:r>
            <a:r>
              <a:rPr lang="en-US"/>
              <a:t> step in cellulose degradation)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cellulase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(cellulose to glucose)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phenol oxidase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(phenolic breakdown)</a:t>
            </a:r>
          </a:p>
          <a:p>
            <a:pPr eaLnBrk="1" hangingPunct="1">
              <a:spcBef>
                <a:spcPct val="50000"/>
              </a:spcBef>
            </a:pPr>
            <a:endParaRPr lang="en-US"/>
          </a:p>
          <a:p>
            <a:pPr eaLnBrk="1" hangingPunct="1">
              <a:spcBef>
                <a:spcPct val="50000"/>
              </a:spcBef>
            </a:pPr>
            <a:r>
              <a:rPr lang="en-US" sz="2000" b="1"/>
              <a:t>Enzymes involved in N transformations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protease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(proteins to polypeptides to amino acids)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urease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(urea to ammonia)</a:t>
            </a:r>
          </a:p>
        </p:txBody>
      </p:sp>
      <p:sp>
        <p:nvSpPr>
          <p:cNvPr id="31748" name="AutoShape 6"/>
          <p:cNvSpPr>
            <a:spLocks noChangeArrowheads="1"/>
          </p:cNvSpPr>
          <p:nvPr/>
        </p:nvSpPr>
        <p:spPr bwMode="auto">
          <a:xfrm>
            <a:off x="5791201" y="16764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AutoShape 7"/>
          <p:cNvSpPr>
            <a:spLocks noChangeArrowheads="1"/>
          </p:cNvSpPr>
          <p:nvPr/>
        </p:nvSpPr>
        <p:spPr bwMode="auto">
          <a:xfrm>
            <a:off x="5791201" y="25146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AutoShape 8"/>
          <p:cNvSpPr>
            <a:spLocks noChangeArrowheads="1"/>
          </p:cNvSpPr>
          <p:nvPr/>
        </p:nvSpPr>
        <p:spPr bwMode="auto">
          <a:xfrm>
            <a:off x="5791201" y="32766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AutoShape 9"/>
          <p:cNvSpPr>
            <a:spLocks noChangeArrowheads="1"/>
          </p:cNvSpPr>
          <p:nvPr/>
        </p:nvSpPr>
        <p:spPr bwMode="auto">
          <a:xfrm>
            <a:off x="5715001" y="50292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10"/>
          <p:cNvSpPr>
            <a:spLocks noChangeArrowheads="1"/>
          </p:cNvSpPr>
          <p:nvPr/>
        </p:nvSpPr>
        <p:spPr bwMode="auto">
          <a:xfrm>
            <a:off x="5715001" y="58674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Text Box 11"/>
          <p:cNvSpPr txBox="1">
            <a:spLocks noChangeArrowheads="1"/>
          </p:cNvSpPr>
          <p:nvPr/>
        </p:nvSpPr>
        <p:spPr bwMode="auto">
          <a:xfrm>
            <a:off x="7315200" y="49530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Nearly all microorganisms</a:t>
            </a:r>
          </a:p>
        </p:txBody>
      </p:sp>
      <p:sp>
        <p:nvSpPr>
          <p:cNvPr id="31754" name="Text Box 12"/>
          <p:cNvSpPr txBox="1">
            <a:spLocks noChangeArrowheads="1"/>
          </p:cNvSpPr>
          <p:nvPr/>
        </p:nvSpPr>
        <p:spPr bwMode="auto">
          <a:xfrm>
            <a:off x="7315200" y="57912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Microorganisms &amp; plants</a:t>
            </a:r>
          </a:p>
        </p:txBody>
      </p:sp>
      <p:sp>
        <p:nvSpPr>
          <p:cNvPr id="31755" name="Text Box 13"/>
          <p:cNvSpPr txBox="1">
            <a:spLocks noChangeArrowheads="1"/>
          </p:cNvSpPr>
          <p:nvPr/>
        </p:nvSpPr>
        <p:spPr bwMode="auto">
          <a:xfrm>
            <a:off x="7315200" y="160020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Microorganisms &amp; plants (especially fungi &amp; yeast)</a:t>
            </a:r>
          </a:p>
        </p:txBody>
      </p:sp>
      <p:sp>
        <p:nvSpPr>
          <p:cNvPr id="31756" name="Text Box 14"/>
          <p:cNvSpPr txBox="1">
            <a:spLocks noChangeArrowheads="1"/>
          </p:cNvSpPr>
          <p:nvPr/>
        </p:nvSpPr>
        <p:spPr bwMode="auto">
          <a:xfrm>
            <a:off x="7391400" y="243840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Primarily fungi, some actinomycetes</a:t>
            </a:r>
          </a:p>
        </p:txBody>
      </p:sp>
      <p:sp>
        <p:nvSpPr>
          <p:cNvPr id="31757" name="Text Box 15"/>
          <p:cNvSpPr txBox="1">
            <a:spLocks noChangeArrowheads="1"/>
          </p:cNvSpPr>
          <p:nvPr/>
        </p:nvSpPr>
        <p:spPr bwMode="auto">
          <a:xfrm>
            <a:off x="7391400" y="32004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Primarily fungi</a:t>
            </a:r>
          </a:p>
        </p:txBody>
      </p:sp>
    </p:spTree>
    <p:extLst>
      <p:ext uri="{BB962C8B-B14F-4D97-AF65-F5344CB8AC3E}">
        <p14:creationId xmlns:p14="http://schemas.microsoft.com/office/powerpoint/2010/main" val="3014805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25192" y="6488668"/>
            <a:ext cx="176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Wagg et al. 2014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301C3-1BD4-0D42-BDC1-BFD054D5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085850"/>
            <a:ext cx="706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8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6269"/>
          <a:stretch/>
        </p:blipFill>
        <p:spPr>
          <a:xfrm>
            <a:off x="3231868" y="0"/>
            <a:ext cx="580678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15952" y="1548160"/>
            <a:ext cx="5184137" cy="165253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D997D-76AC-2A4F-9920-20FEA4C4EDC8}"/>
              </a:ext>
            </a:extLst>
          </p:cNvPr>
          <p:cNvSpPr txBox="1"/>
          <p:nvPr/>
        </p:nvSpPr>
        <p:spPr>
          <a:xfrm>
            <a:off x="10425192" y="6488668"/>
            <a:ext cx="176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Wagg et al. 2014</a:t>
            </a:r>
          </a:p>
        </p:txBody>
      </p:sp>
    </p:spTree>
    <p:extLst>
      <p:ext uri="{BB962C8B-B14F-4D97-AF65-F5344CB8AC3E}">
        <p14:creationId xmlns:p14="http://schemas.microsoft.com/office/powerpoint/2010/main" val="1695129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96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08C-2A18-9644-A234-32614250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Litter quality varies with plant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A8BCC-8B7A-384D-B32E-D53DC25D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5" y="1690688"/>
            <a:ext cx="8559186" cy="495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8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00501" y="3057099"/>
            <a:ext cx="241565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1131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Net Primary Productivity (C into plants – C out of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325654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08C-2A18-9644-A234-32614250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Litter quality varies with plant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A8BCC-8B7A-384D-B32E-D53DC25D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5" y="1690688"/>
            <a:ext cx="8559186" cy="4957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543E8-F935-924B-8032-3A24EB6EF8BA}"/>
              </a:ext>
            </a:extLst>
          </p:cNvPr>
          <p:cNvSpPr txBox="1"/>
          <p:nvPr/>
        </p:nvSpPr>
        <p:spPr>
          <a:xfrm>
            <a:off x="9171296" y="2893325"/>
            <a:ext cx="2502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Why don’t all decompose fast?</a:t>
            </a:r>
          </a:p>
        </p:txBody>
      </p:sp>
    </p:spTree>
    <p:extLst>
      <p:ext uri="{BB962C8B-B14F-4D97-AF65-F5344CB8AC3E}">
        <p14:creationId xmlns:p14="http://schemas.microsoft.com/office/powerpoint/2010/main" val="1939656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049A-23DF-2940-9E69-6A2444F6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Leaves decompose faster than branches</a:t>
            </a:r>
          </a:p>
        </p:txBody>
      </p:sp>
      <p:pic>
        <p:nvPicPr>
          <p:cNvPr id="3" name="Picture 2" descr="DecompLeavesBranches.png">
            <a:extLst>
              <a:ext uri="{FF2B5EF4-FFF2-40B4-BE49-F238E27FC236}">
                <a16:creationId xmlns:a16="http://schemas.microsoft.com/office/drawing/2014/main" id="{6C31E44F-924B-5146-96A5-D0F97FA27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52" y="1419939"/>
            <a:ext cx="59182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48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E4C-B5B9-2C4E-8B27-C59D3B80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nutrient litter decomposes faster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D4203-41C5-374A-80E7-4A68CB71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643" y="1690688"/>
            <a:ext cx="5446713" cy="49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90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E4C-B5B9-2C4E-8B27-C59D3B80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nutrient litter decomposes faster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CC8A38-956A-F648-B363-096A5B357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319" y="2699961"/>
            <a:ext cx="3921567" cy="273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8C42FAC-2634-A747-B1D0-DF4D92F79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8" y="2612187"/>
            <a:ext cx="4489175" cy="293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54942FE-F1EC-3144-95C1-313D24C8D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879" y="6488668"/>
            <a:ext cx="209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dirty="0"/>
              <a:t>Silver &amp; Miya 2001 </a:t>
            </a:r>
          </a:p>
        </p:txBody>
      </p:sp>
      <p:pic>
        <p:nvPicPr>
          <p:cNvPr id="7" name="Picture 5" descr="http://www.ars.usda.gov/images/docs/7647_7841/2005-X-PlantRoot.jpg">
            <a:extLst>
              <a:ext uri="{FF2B5EF4-FFF2-40B4-BE49-F238E27FC236}">
                <a16:creationId xmlns:a16="http://schemas.microsoft.com/office/drawing/2014/main" id="{B2A15DFC-4FD2-B546-BABB-43530446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80" y="2959831"/>
            <a:ext cx="3324639" cy="221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329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C280-C8BD-F14E-ACEF-60B3FD2D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controls of decomposition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683D-E681-3348-A33C-B5DFD52D228C}"/>
              </a:ext>
            </a:extLst>
          </p:cNvPr>
          <p:cNvSpPr/>
          <p:nvPr/>
        </p:nvSpPr>
        <p:spPr>
          <a:xfrm>
            <a:off x="4532244" y="1690688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Litter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E89C8-BE10-2F4B-8068-FE2B17843CB7}"/>
              </a:ext>
            </a:extLst>
          </p:cNvPr>
          <p:cNvSpPr/>
          <p:nvPr/>
        </p:nvSpPr>
        <p:spPr>
          <a:xfrm>
            <a:off x="4532244" y="4983853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Soil Fauna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BAA52-A052-1B45-8313-680AC16F7BB3}"/>
              </a:ext>
            </a:extLst>
          </p:cNvPr>
          <p:cNvSpPr/>
          <p:nvPr/>
        </p:nvSpPr>
        <p:spPr>
          <a:xfrm>
            <a:off x="1027044" y="3294200"/>
            <a:ext cx="2769704" cy="1272208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35471-C240-D34E-BEC3-841182DD9A4F}"/>
              </a:ext>
            </a:extLst>
          </p:cNvPr>
          <p:cNvSpPr/>
          <p:nvPr/>
        </p:nvSpPr>
        <p:spPr>
          <a:xfrm>
            <a:off x="8256105" y="3294200"/>
            <a:ext cx="2769704" cy="1272208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Decomposition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38985A-80C5-1A49-B8FC-5646F4E6E742}"/>
              </a:ext>
            </a:extLst>
          </p:cNvPr>
          <p:cNvCxnSpPr>
            <a:stCxn id="5" idx="0"/>
            <a:endCxn id="3" idx="1"/>
          </p:cNvCxnSpPr>
          <p:nvPr/>
        </p:nvCxnSpPr>
        <p:spPr>
          <a:xfrm flipV="1">
            <a:off x="2411896" y="2326792"/>
            <a:ext cx="2120348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84B4D-A4D5-484E-8C95-1031C8E4AEF8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2411896" y="4566408"/>
            <a:ext cx="2120348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AC2A54-D974-F740-93B6-FC9567B8BFF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96748" y="3930304"/>
            <a:ext cx="4459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B2204-8E73-F241-B667-C9A2954FF26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917096" y="2962896"/>
            <a:ext cx="0" cy="20209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C8708-0195-C84F-92E6-89344811B142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7301948" y="4566408"/>
            <a:ext cx="2339009" cy="10535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0CC22-E251-9747-B4EE-6DAD2D99FCC6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>
            <a:off x="7301948" y="2326792"/>
            <a:ext cx="2339009" cy="9674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826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8235" y="162121"/>
            <a:ext cx="442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90"/>
                </a:solidFill>
              </a:rPr>
              <a:t>Home Field Advantage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844688"/>
            <a:ext cx="9247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90"/>
                </a:solidFill>
              </a:rPr>
              <a:t>Do microbes decompose substrates that they’ve</a:t>
            </a:r>
          </a:p>
          <a:p>
            <a:r>
              <a:rPr lang="en-US" sz="3600" dirty="0">
                <a:solidFill>
                  <a:srgbClr val="000090"/>
                </a:solidFill>
              </a:rPr>
              <a:t>“seen” before better than naïve substrates?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57" y="2155438"/>
            <a:ext cx="5930900" cy="4533900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071652" y="649128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Austin et al. 2014</a:t>
            </a:r>
          </a:p>
        </p:txBody>
      </p:sp>
    </p:spTree>
    <p:extLst>
      <p:ext uri="{BB962C8B-B14F-4D97-AF65-F5344CB8AC3E}">
        <p14:creationId xmlns:p14="http://schemas.microsoft.com/office/powerpoint/2010/main" val="4007898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16212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6600"/>
                </a:solidFill>
              </a:rPr>
              <a:t>Why is the ground brown?</a:t>
            </a:r>
          </a:p>
        </p:txBody>
      </p:sp>
      <p:pic>
        <p:nvPicPr>
          <p:cNvPr id="3" name="Picture 2" descr="Soil_food_webUSDA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1" y="904876"/>
            <a:ext cx="7439025" cy="595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DCEADA-27D1-7149-A4D8-27451B84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41" y="4246374"/>
            <a:ext cx="2706859" cy="18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6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51396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734011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3D032-C086-C548-BBBD-6966224F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99"/>
            <a:ext cx="12192000" cy="6183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FE3FA-8A06-1540-9740-33E71B88564C}"/>
              </a:ext>
            </a:extLst>
          </p:cNvPr>
          <p:cNvSpPr txBox="1"/>
          <p:nvPr/>
        </p:nvSpPr>
        <p:spPr>
          <a:xfrm>
            <a:off x="304801" y="44711"/>
            <a:ext cx="467288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patterns do you see?</a:t>
            </a:r>
          </a:p>
        </p:txBody>
      </p:sp>
    </p:spTree>
    <p:extLst>
      <p:ext uri="{BB962C8B-B14F-4D97-AF65-F5344CB8AC3E}">
        <p14:creationId xmlns:p14="http://schemas.microsoft.com/office/powerpoint/2010/main" val="252805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895</Words>
  <Application>Microsoft Macintosh PowerPoint</Application>
  <PresentationFormat>Widescreen</PresentationFormat>
  <Paragraphs>190</Paragraphs>
  <Slides>66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ＭＳ Ｐゴシック</vt:lpstr>
      <vt:lpstr>Arial</vt:lpstr>
      <vt:lpstr>Calibri</vt:lpstr>
      <vt:lpstr>Calibri Light</vt:lpstr>
      <vt:lpstr>Mangal</vt:lpstr>
      <vt:lpstr>Office Theme</vt:lpstr>
      <vt:lpstr>SPW 8.0 Graph</vt:lpstr>
      <vt:lpstr>Carbon</vt:lpstr>
      <vt:lpstr>PowerPoint Presentation</vt:lpstr>
      <vt:lpstr>PowerPoint Presentation</vt:lpstr>
      <vt:lpstr>PowerPoint Presentation</vt:lpstr>
      <vt:lpstr>NPP = GPP - Rplant</vt:lpstr>
      <vt:lpstr>NPP = GPP - Rplant</vt:lpstr>
      <vt:lpstr>NPP = GPP - Rplant</vt:lpstr>
      <vt:lpstr>NPP = GPP - Rplant</vt:lpstr>
      <vt:lpstr>PowerPoint Presentation</vt:lpstr>
      <vt:lpstr>NPP = GPP - Rplant</vt:lpstr>
      <vt:lpstr>PowerPoint Presentation</vt:lpstr>
      <vt:lpstr>GPP = photosynthesis * LAI</vt:lpstr>
      <vt:lpstr>GPP = photosynthesis * LAI</vt:lpstr>
      <vt:lpstr>GPP = photosynthesis * LAI</vt:lpstr>
      <vt:lpstr>GPP = photosynthesis * LAI</vt:lpstr>
      <vt:lpstr>Simple recap of photosynthesis</vt:lpstr>
      <vt:lpstr>Simple recap of photosynthesis</vt:lpstr>
      <vt:lpstr>Photorespiration</vt:lpstr>
      <vt:lpstr>3 types of photosynthesis systems</vt:lpstr>
      <vt:lpstr>C4 photosynthesis</vt:lpstr>
      <vt:lpstr>C4 photosynthesis – why the bundle sheath?</vt:lpstr>
      <vt:lpstr>C4 photosynthesis - benefits</vt:lpstr>
      <vt:lpstr>CAM photosynthesis</vt:lpstr>
      <vt:lpstr>Environmental responses - light</vt:lpstr>
      <vt:lpstr>Environmental responses – CO2</vt:lpstr>
      <vt:lpstr>Photosynthesis is less responsive to soil resources (water and nutrients). Why?</vt:lpstr>
      <vt:lpstr>Photosynthesis is less responsive to soil resources (water and nutrients). Why?</vt:lpstr>
      <vt:lpstr>GPP = photosynthesis * LAI</vt:lpstr>
      <vt:lpstr>PowerPoint Presentation</vt:lpstr>
      <vt:lpstr>Canopies tend to have higher light use efficiency than leaves</vt:lpstr>
      <vt:lpstr>NPP = GPP - Rplant</vt:lpstr>
      <vt:lpstr>PowerPoint Presentation</vt:lpstr>
      <vt:lpstr>What drives NPP?</vt:lpstr>
      <vt:lpstr>PowerPoint Presentation</vt:lpstr>
      <vt:lpstr>PowerPoint Presentation</vt:lpstr>
      <vt:lpstr>PowerPoint Presentation</vt:lpstr>
      <vt:lpstr>PowerPoint Presentation</vt:lpstr>
      <vt:lpstr>NEP = GPP – (Rplant + Rheterotroph)</vt:lpstr>
      <vt:lpstr>NEP = GPP – (Rplant + Rheterotroph)</vt:lpstr>
      <vt:lpstr>NEP = GPP – (Rplant + Rheterotroph)</vt:lpstr>
      <vt:lpstr>PowerPoint Presentation</vt:lpstr>
      <vt:lpstr>PowerPoint Presentation</vt:lpstr>
      <vt:lpstr>Decomposition of Organic Matter</vt:lpstr>
      <vt:lpstr>PowerPoint Presentation</vt:lpstr>
      <vt:lpstr>PowerPoint Presentation</vt:lpstr>
      <vt:lpstr>PowerPoint Presentation</vt:lpstr>
      <vt:lpstr>PowerPoint Presentation</vt:lpstr>
      <vt:lpstr>Major controls of decomposition</vt:lpstr>
      <vt:lpstr>Major controls of decomposition</vt:lpstr>
      <vt:lpstr>Climate and decomposition</vt:lpstr>
      <vt:lpstr>Climate and decomposition</vt:lpstr>
      <vt:lpstr>Major controls of decomposition</vt:lpstr>
      <vt:lpstr>Soil organisms</vt:lpstr>
      <vt:lpstr>Microbial community characteristics determine litter decomposition</vt:lpstr>
      <vt:lpstr>PowerPoint Presentation</vt:lpstr>
      <vt:lpstr>PowerPoint Presentation</vt:lpstr>
      <vt:lpstr>PowerPoint Presentation</vt:lpstr>
      <vt:lpstr>Major controls of decomposition</vt:lpstr>
      <vt:lpstr>Litter quality varies with plant type</vt:lpstr>
      <vt:lpstr>Litter quality varies with plant type</vt:lpstr>
      <vt:lpstr>Leaves decompose faster than branches</vt:lpstr>
      <vt:lpstr>Higher nutrient litter decomposes faster</vt:lpstr>
      <vt:lpstr>Higher nutrient litter decomposes faster</vt:lpstr>
      <vt:lpstr>Major controls of decomposition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44</cp:revision>
  <dcterms:created xsi:type="dcterms:W3CDTF">2019-09-23T19:58:42Z</dcterms:created>
  <dcterms:modified xsi:type="dcterms:W3CDTF">2019-09-24T15:50:56Z</dcterms:modified>
</cp:coreProperties>
</file>